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91" r:id="rId2"/>
    <p:sldId id="293" r:id="rId3"/>
    <p:sldId id="304" r:id="rId4"/>
    <p:sldId id="305" r:id="rId5"/>
    <p:sldId id="306" r:id="rId6"/>
    <p:sldId id="303" r:id="rId7"/>
    <p:sldId id="301" r:id="rId8"/>
    <p:sldId id="262" r:id="rId9"/>
    <p:sldId id="300" r:id="rId10"/>
    <p:sldId id="307" r:id="rId11"/>
    <p:sldId id="297" r:id="rId12"/>
    <p:sldId id="298" r:id="rId13"/>
    <p:sldId id="318" r:id="rId14"/>
    <p:sldId id="328" r:id="rId15"/>
    <p:sldId id="329" r:id="rId16"/>
    <p:sldId id="326" r:id="rId17"/>
    <p:sldId id="337" r:id="rId18"/>
    <p:sldId id="338" r:id="rId19"/>
    <p:sldId id="331" r:id="rId20"/>
    <p:sldId id="341" r:id="rId21"/>
    <p:sldId id="325" r:id="rId22"/>
    <p:sldId id="333" r:id="rId23"/>
    <p:sldId id="335" r:id="rId24"/>
    <p:sldId id="336" r:id="rId25"/>
    <p:sldId id="339" r:id="rId26"/>
    <p:sldId id="340" r:id="rId27"/>
    <p:sldId id="343" r:id="rId28"/>
    <p:sldId id="344" r:id="rId29"/>
    <p:sldId id="34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97"/>
    <p:restoredTop sz="96405"/>
  </p:normalViewPr>
  <p:slideViewPr>
    <p:cSldViewPr snapToGrid="0" snapToObjects="1">
      <p:cViewPr varScale="1">
        <p:scale>
          <a:sx n="106" d="100"/>
          <a:sy n="106" d="100"/>
        </p:scale>
        <p:origin x="21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tiff>
</file>

<file path=ppt/media/image16.png>
</file>

<file path=ppt/media/image17.png>
</file>

<file path=ppt/media/image18.jpeg>
</file>

<file path=ppt/media/image19.png>
</file>

<file path=ppt/media/image2.png>
</file>

<file path=ppt/media/image21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71887-66EE-714A-B0D4-D2E36FA763FF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30534-B27F-0B45-B4FE-59D031608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85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93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881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29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11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45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58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37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15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30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96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963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BA4D-72BF-AC47-8D04-0963BD0E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CE2EF-21DF-6B46-ABFB-F23FF420F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64AA1-5176-4F49-AAB7-F4B9DCE3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4B7CF-FE2C-2D4E-B84E-5D503CAD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4B804-2734-1E47-BF29-EAED6E49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1195A-46D9-1E48-85EF-57059167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31C14-54D6-B04E-9DDA-3C6B15B9E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2B305-DAA1-C748-B563-8A1CDA7E7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4E01-6AE2-4C44-9792-3BBE097A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71E2D-6D88-1840-B94E-595831C8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9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080556-61E0-7745-8E09-F7C038CA6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7F2C6-0BA2-3847-9AB4-9007FC6BC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D9E68-4C7F-2F4B-B464-6D404D616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BA7F5-3175-5C41-B3F3-332966B1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ACA4C-AE96-6E43-88D5-C9663C3C4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53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DA97-B347-0547-9B03-95E4E434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66A5A-6E0D-CC45-BE8F-EE04D584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F0E1A-A66E-5F48-A579-F78A4326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5C18F-FAD9-0E4A-99C5-C7DE69C6D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C1AD1-BA98-7848-8D2D-69C85C3D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36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BE457-C0D6-8948-85C5-4350D519C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63D8E-C478-4A4C-90C5-3C673FF51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7923A-8D6D-114F-A081-28399AE1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65998-5E7E-8644-B4CC-12B4FAE0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5C69A-58F4-6A44-B5F4-EE14FDC3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9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9416F-8198-EA4C-9BB9-66D85073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F5125-772A-CB4E-BD88-C84E72E43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9FD27-354C-C245-B93B-7EB679606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C1A76-0BF9-B540-8E43-E28BF3630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527B7-6104-854D-96B5-B73943F3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CE53A-BBA9-EA4C-91BA-F63C67E8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0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DCF3-D2B1-CA42-89E6-7D5B6568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B855D-8602-834B-BC16-ED59A6F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9241F-CDDF-7C47-8B4C-4AF9E5F60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DDBA4-9EA5-9840-AE42-CC3AFC235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DAFB2-3A5E-3040-8246-49C0BD6D5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7D3AA0-98A1-CE45-AEEF-EE977038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23406D-51FF-5F45-8015-B2742CEE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C9A5AB-603D-2247-8747-2DF3E9FC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5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D2456-44C2-E346-8FBF-80B9CD504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B336-DF68-BF42-9923-7B3FC4A2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2E4B6-9BEA-6546-BE2E-94FA7B8A3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018813-7FBB-0641-B487-31BFC43AD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6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C181AA-C507-5A43-B282-4E817D4F0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EE5B0F-9AEE-FB4B-8D9B-36A619CB0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6CA64-9A5E-FD47-AEE3-47CE5E44B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2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D40F3-759F-9A4C-B2D6-D87EED6A2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C77C4-9CC6-6F41-9ADB-92929C40B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4BBC3-B3C6-BF42-A570-E84767552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F0887-3474-E842-9805-E76A41BAA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CEDEB-065D-744F-B4FA-9F96AD00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62E67-75AD-6A41-8D6D-A4545994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19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DA20-8CD4-A647-AE89-229E55FB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F357B3-365E-6341-917F-CFBABBCA8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CDB5A-0384-A746-B2FA-F7CEBD39B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22CB3-3815-1B46-8FC2-D7C72F1B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AD0CD-4DC7-0E46-B440-7A9D3E88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2A542-E1B3-2F47-8C63-A8E61FF7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3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3F2ED3-5BA8-A14A-A535-B7D692F0E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2AA50-05BE-214D-BF73-9135F1D1D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681F3-EC72-2E49-BBE2-6C41FBA48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93864-3FCC-2941-B526-884FE2F20EFD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0845C-605B-3E4B-8CCA-AD4E5FE90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4546A-93EF-DA40-A5FB-3FBB90D8A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3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://chemistry-reference.com/reaction.asp?rxnnum=100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9.png"/><Relationship Id="rId4" Type="http://schemas.openxmlformats.org/officeDocument/2006/relationships/hyperlink" Target="http://chemistry-reference.com/reaction.asp?rxnnum=10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9.png"/><Relationship Id="rId4" Type="http://schemas.openxmlformats.org/officeDocument/2006/relationships/hyperlink" Target="http://chemistry-reference.com/reaction.asp?rxnnum=100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15.tiff"/><Relationship Id="rId7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5.png"/><Relationship Id="rId7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5.tiff"/><Relationship Id="rId7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5.tiff"/><Relationship Id="rId7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15.tiff"/><Relationship Id="rId7" Type="http://schemas.openxmlformats.org/officeDocument/2006/relationships/image" Target="../media/image3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6.png"/><Relationship Id="rId10" Type="http://schemas.openxmlformats.org/officeDocument/2006/relationships/image" Target="../media/image37.png"/><Relationship Id="rId4" Type="http://schemas.openxmlformats.org/officeDocument/2006/relationships/image" Target="../media/image16.png"/><Relationship Id="rId9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hyperlink" Target="https://en.wikipedia.org/wiki/Standard_Gibbs_free_energy_of_form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2E2AEBCC-9153-B24B-8E3A-E07B75C86BBF}"/>
              </a:ext>
            </a:extLst>
          </p:cNvPr>
          <p:cNvSpPr txBox="1"/>
          <p:nvPr/>
        </p:nvSpPr>
        <p:spPr>
          <a:xfrm>
            <a:off x="284811" y="165423"/>
            <a:ext cx="109428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Today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2400" b="1" dirty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Have a look at G(T,P) thermodynamic surfaces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Gibbs energy and the 2</a:t>
            </a:r>
            <a:r>
              <a:rPr lang="en-US" sz="2400" baseline="30000" dirty="0"/>
              <a:t>nd</a:t>
            </a:r>
            <a:r>
              <a:rPr lang="en-US" sz="2400" dirty="0"/>
              <a:t> Law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Connect intersecting G(T,P) thermodynamic surfaces to phase equilibria and the Clapeyron equation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Touch on the thermodynamics of combustion and climate change</a:t>
            </a:r>
          </a:p>
        </p:txBody>
      </p:sp>
    </p:spTree>
    <p:extLst>
      <p:ext uri="{BB962C8B-B14F-4D97-AF65-F5344CB8AC3E}">
        <p14:creationId xmlns:p14="http://schemas.microsoft.com/office/powerpoint/2010/main" val="693506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>
            <a:extLst>
              <a:ext uri="{FF2B5EF4-FFF2-40B4-BE49-F238E27FC236}">
                <a16:creationId xmlns:a16="http://schemas.microsoft.com/office/drawing/2014/main" id="{E83D9AFD-B9E7-C845-A80A-D5F326831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C8B9EC-2395-9C43-9DC3-183A39162DAA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 Connection to Clapeyron and Clausius-Clapeyron (phase diagrams)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215A1A-21EC-A04C-9B66-5716AB51F750}"/>
              </a:ext>
            </a:extLst>
          </p:cNvPr>
          <p:cNvSpPr txBox="1"/>
          <p:nvPr/>
        </p:nvSpPr>
        <p:spPr>
          <a:xfrm>
            <a:off x="276726" y="3028641"/>
            <a:ext cx="2466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Hopefully this is easier to see in Python</a:t>
            </a:r>
          </a:p>
        </p:txBody>
      </p:sp>
    </p:spTree>
    <p:extLst>
      <p:ext uri="{BB962C8B-B14F-4D97-AF65-F5344CB8AC3E}">
        <p14:creationId xmlns:p14="http://schemas.microsoft.com/office/powerpoint/2010/main" val="1655322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5F3E5224-E017-4748-8CB0-EBB1B75D5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149" y="667011"/>
            <a:ext cx="7085556" cy="5314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92380F-7F35-2B43-BF17-9DD9EB4286CD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 Connection to Clapeyron and Clausius-Clapeyron (phase diagrams)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143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>
            <a:extLst>
              <a:ext uri="{FF2B5EF4-FFF2-40B4-BE49-F238E27FC236}">
                <a16:creationId xmlns:a16="http://schemas.microsoft.com/office/drawing/2014/main" id="{58EA4A26-8C17-7749-AFA9-D05462116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538" y="72192"/>
            <a:ext cx="8293765" cy="622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0B8355C-D578-BD49-9FAC-37E3A1FBDCB4}"/>
              </a:ext>
            </a:extLst>
          </p:cNvPr>
          <p:cNvCxnSpPr>
            <a:cxnSpLocks/>
          </p:cNvCxnSpPr>
          <p:nvPr/>
        </p:nvCxnSpPr>
        <p:spPr>
          <a:xfrm>
            <a:off x="7275168" y="3567535"/>
            <a:ext cx="852504" cy="126158"/>
          </a:xfrm>
          <a:prstGeom prst="straightConnector1">
            <a:avLst/>
          </a:prstGeom>
          <a:ln w="635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/>
              <p:nvPr/>
            </p:nvSpPr>
            <p:spPr>
              <a:xfrm>
                <a:off x="276271" y="499464"/>
                <a:ext cx="5258900" cy="59992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Let’s say points A and B both correspond to equilibrium between gas and liquid. Going from A to B, the Gibbs energy of each might change,</a:t>
                </a:r>
              </a:p>
              <a:p>
                <a:endParaRPr lang="en-US" sz="2200" dirty="0"/>
              </a:p>
              <a:p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200" dirty="0"/>
                  <a:t> </a:t>
                </a:r>
              </a:p>
              <a:p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:r>
                  <a:rPr lang="en-US" sz="2200" dirty="0"/>
                  <a:t>But they have to change the same amount to remain in equilibrium! So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200" dirty="0"/>
                  <a:t> in going from A to B. That means</a:t>
                </a:r>
              </a:p>
              <a:p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𝒅𝑷</m:t>
                          </m:r>
                        </m:num>
                        <m:den>
                          <m: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𝒅𝑻</m:t>
                          </m:r>
                        </m:den>
                      </m:f>
                      <m:r>
                        <a:rPr lang="en-US" sz="22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2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2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2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𝑣𝑎𝑝</m:t>
                              </m:r>
                            </m:sub>
                          </m:sSub>
                        </m:num>
                        <m:den>
                          <m:r>
                            <a:rPr lang="en-US" sz="22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20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22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𝑣𝑎𝑝</m:t>
                              </m:r>
                            </m:sub>
                          </m:sSub>
                        </m:den>
                      </m:f>
                      <m:r>
                        <a:rPr lang="en-US" sz="22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</m:e>
                            <m:sub>
                              <m: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num>
                        <m:den>
                          <m: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sz="22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∆</m:t>
                          </m:r>
                          <m:sSub>
                            <m:sSubPr>
                              <m:ctrlP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b>
                              <m:r>
                                <a:rPr lang="en-US" sz="22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dirty="0"/>
                  <a:t>Clapeyron!!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271" y="499464"/>
                <a:ext cx="5258900" cy="5999271"/>
              </a:xfrm>
              <a:prstGeom prst="rect">
                <a:avLst/>
              </a:prstGeom>
              <a:blipFill>
                <a:blip r:embed="rId4"/>
                <a:stretch>
                  <a:fillRect l="-1446" t="-634" r="-482" b="-1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1072B1D6-545D-AA40-B6D8-C428FA02EAA3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 Connection to Clapeyron and Clausius-Clapeyron (phase diagrams)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D9138-5C67-424D-A363-8E112B2B55CB}"/>
              </a:ext>
            </a:extLst>
          </p:cNvPr>
          <p:cNvSpPr txBox="1"/>
          <p:nvPr/>
        </p:nvSpPr>
        <p:spPr>
          <a:xfrm>
            <a:off x="6962347" y="3326571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375FE0-714A-154C-9859-B11EC3A30845}"/>
              </a:ext>
            </a:extLst>
          </p:cNvPr>
          <p:cNvSpPr txBox="1"/>
          <p:nvPr/>
        </p:nvSpPr>
        <p:spPr>
          <a:xfrm>
            <a:off x="8127672" y="3510132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170650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benefit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b="1" dirty="0"/>
                  <a:t>Benefit:</a:t>
                </a:r>
                <a:endParaRPr lang="en-US" sz="2200" dirty="0"/>
              </a:p>
              <a:p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blipFill>
                <a:blip r:embed="rId2"/>
                <a:stretch>
                  <a:fillRect l="-746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896183-6E19-674F-A49B-48B487FF9069}"/>
              </a:ext>
            </a:extLst>
          </p:cNvPr>
          <p:cNvSpPr txBox="1"/>
          <p:nvPr/>
        </p:nvSpPr>
        <p:spPr>
          <a:xfrm>
            <a:off x="140368" y="1660057"/>
            <a:ext cx="37257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Heat</a:t>
            </a:r>
            <a:r>
              <a:rPr lang="en-US" sz="2400" dirty="0"/>
              <a:t> fuels an electricity-generating power plant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2855318"/>
            <a:ext cx="485818" cy="2169459"/>
            <a:chOff x="2693627" y="1760184"/>
            <a:chExt cx="485818" cy="216945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42285" y="176018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551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benefit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b="1" dirty="0"/>
                  <a:t>Benefit:</a:t>
                </a:r>
                <a:endParaRPr lang="en-US" sz="2200" dirty="0"/>
              </a:p>
              <a:p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blipFill>
                <a:blip r:embed="rId2"/>
                <a:stretch>
                  <a:fillRect l="-746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896183-6E19-674F-A49B-48B487FF9069}"/>
              </a:ext>
            </a:extLst>
          </p:cNvPr>
          <p:cNvSpPr txBox="1"/>
          <p:nvPr/>
        </p:nvSpPr>
        <p:spPr>
          <a:xfrm>
            <a:off x="140368" y="1660057"/>
            <a:ext cx="37257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Heat</a:t>
            </a:r>
            <a:r>
              <a:rPr lang="en-US" sz="2400" dirty="0"/>
              <a:t> fuels an electricity-generating power plant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2855318"/>
            <a:ext cx="485818" cy="2169459"/>
            <a:chOff x="2693627" y="1760184"/>
            <a:chExt cx="485818" cy="216945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42285" y="176018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69C35D21-3ACA-4B4B-9785-35AAA77888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27" t="47139" r="46124" b="19832"/>
          <a:stretch/>
        </p:blipFill>
        <p:spPr>
          <a:xfrm>
            <a:off x="7952891" y="3794057"/>
            <a:ext cx="2431648" cy="248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10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benefit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b="1" dirty="0"/>
                  <a:t>Benefit:</a:t>
                </a:r>
                <a:endParaRPr lang="en-US" sz="2200" dirty="0"/>
              </a:p>
              <a:p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blipFill>
                <a:blip r:embed="rId2"/>
                <a:stretch>
                  <a:fillRect l="-746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896183-6E19-674F-A49B-48B487FF9069}"/>
              </a:ext>
            </a:extLst>
          </p:cNvPr>
          <p:cNvSpPr txBox="1"/>
          <p:nvPr/>
        </p:nvSpPr>
        <p:spPr>
          <a:xfrm>
            <a:off x="140368" y="1660057"/>
            <a:ext cx="37257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Heat</a:t>
            </a:r>
            <a:r>
              <a:rPr lang="en-US" sz="2400" dirty="0"/>
              <a:t> fuels an electricity-generating power plant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2855318"/>
            <a:ext cx="485818" cy="2169459"/>
            <a:chOff x="2693627" y="1760184"/>
            <a:chExt cx="485818" cy="216945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42285" y="176018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69C35D21-3ACA-4B4B-9785-35AAA77888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27" t="47139" r="46124" b="19832"/>
          <a:stretch/>
        </p:blipFill>
        <p:spPr>
          <a:xfrm>
            <a:off x="7952891" y="3794057"/>
            <a:ext cx="2431648" cy="24895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EBAC9B-3844-CC46-A438-D3A4C9AF96D6}"/>
              </a:ext>
            </a:extLst>
          </p:cNvPr>
          <p:cNvSpPr txBox="1"/>
          <p:nvPr/>
        </p:nvSpPr>
        <p:spPr>
          <a:xfrm>
            <a:off x="7952891" y="2465440"/>
            <a:ext cx="35854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Although only about 40% gets turned into useful electrical energy</a:t>
            </a:r>
          </a:p>
        </p:txBody>
      </p:sp>
    </p:spTree>
    <p:extLst>
      <p:ext uri="{BB962C8B-B14F-4D97-AF65-F5344CB8AC3E}">
        <p14:creationId xmlns:p14="http://schemas.microsoft.com/office/powerpoint/2010/main" val="3697496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in the furnace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dirty="0"/>
                  <a:t>Since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𝑻𝑺</m:t>
                    </m:r>
                  </m:oMath>
                </a14:m>
                <a:r>
                  <a:rPr lang="en-US" sz="2200" dirty="0"/>
                  <a:t>, we have (assuming constant temperature)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</a:t>
                </a:r>
                <a:r>
                  <a:rPr lang="en-US" sz="2200" dirty="0"/>
                  <a:t>You can use tables* to get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, and from them find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 (at 298 K).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blipFill>
                <a:blip r:embed="rId2"/>
                <a:stretch>
                  <a:fillRect l="-632" t="-2609" b="-6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578" name="Picture 2" descr="Decision on smoky coal 'a victory for common sense' - ICSA ...">
            <a:extLst>
              <a:ext uri="{FF2B5EF4-FFF2-40B4-BE49-F238E27FC236}">
                <a16:creationId xmlns:a16="http://schemas.microsoft.com/office/drawing/2014/main" id="{C5120E83-C35E-8642-A4FE-6E2282E2C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52" y="3224464"/>
            <a:ext cx="4387964" cy="281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83612-DCF9-194D-AFEE-6B93EE123673}"/>
              </a:ext>
            </a:extLst>
          </p:cNvPr>
          <p:cNvSpPr txBox="1"/>
          <p:nvPr/>
        </p:nvSpPr>
        <p:spPr>
          <a:xfrm>
            <a:off x="5658962" y="6339170"/>
            <a:ext cx="6148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  <a:r>
              <a:rPr lang="en-US" sz="1800" dirty="0">
                <a:hlinkClick r:id="rId4"/>
              </a:rPr>
              <a:t>http://chemistry-reference.com/reaction.asp?rxnnum=100</a:t>
            </a:r>
            <a:r>
              <a:rPr lang="en-US" sz="1800" dirty="0"/>
              <a:t>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81CC82-E878-EF4C-9C45-AF51C853F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7187"/>
          <a:stretch/>
        </p:blipFill>
        <p:spPr>
          <a:xfrm>
            <a:off x="5290734" y="2472237"/>
            <a:ext cx="6635514" cy="292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68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in the furnace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dirty="0"/>
                  <a:t>Since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𝑻𝑺</m:t>
                    </m:r>
                  </m:oMath>
                </a14:m>
                <a:r>
                  <a:rPr lang="en-US" sz="2200" dirty="0"/>
                  <a:t>, we have (assuming constant temperature)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</a:t>
                </a:r>
                <a:r>
                  <a:rPr lang="en-US" sz="2200" dirty="0"/>
                  <a:t>You can use tables* to get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, and from them find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 (at 298 K).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blipFill>
                <a:blip r:embed="rId2"/>
                <a:stretch>
                  <a:fillRect l="-632" t="-2609" b="-6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578" name="Picture 2" descr="Decision on smoky coal 'a victory for common sense' - ICSA ...">
            <a:extLst>
              <a:ext uri="{FF2B5EF4-FFF2-40B4-BE49-F238E27FC236}">
                <a16:creationId xmlns:a16="http://schemas.microsoft.com/office/drawing/2014/main" id="{C5120E83-C35E-8642-A4FE-6E2282E2C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52" y="3224464"/>
            <a:ext cx="4387964" cy="281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83612-DCF9-194D-AFEE-6B93EE123673}"/>
              </a:ext>
            </a:extLst>
          </p:cNvPr>
          <p:cNvSpPr txBox="1"/>
          <p:nvPr/>
        </p:nvSpPr>
        <p:spPr>
          <a:xfrm>
            <a:off x="5658962" y="6339170"/>
            <a:ext cx="6148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  <a:r>
              <a:rPr lang="en-US" sz="1800" dirty="0">
                <a:hlinkClick r:id="rId4"/>
              </a:rPr>
              <a:t>http://chemistry-reference.com/reaction.asp?rxnnum=100</a:t>
            </a:r>
            <a:r>
              <a:rPr lang="en-US" sz="1800" dirty="0"/>
              <a:t>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81CC82-E878-EF4C-9C45-AF51C853F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7187"/>
          <a:stretch/>
        </p:blipFill>
        <p:spPr>
          <a:xfrm>
            <a:off x="5290734" y="2472237"/>
            <a:ext cx="6635514" cy="29263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B08A501-A767-8343-94A6-4FBB4C9ED57B}"/>
                  </a:ext>
                </a:extLst>
              </p:cNvPr>
              <p:cNvSpPr txBox="1"/>
              <p:nvPr/>
            </p:nvSpPr>
            <p:spPr>
              <a:xfrm>
                <a:off x="5344305" y="5548207"/>
                <a:ext cx="2704822" cy="73539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Sup>
                        <m:sSubSup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𝒓𝒙𝒏</m:t>
                          </m:r>
                        </m:sub>
                        <m:sup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𝒐</m:t>
                          </m:r>
                        </m:sup>
                      </m:sSubSup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𝟑𝟗𝟒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B08A501-A767-8343-94A6-4FBB4C9ED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4305" y="5548207"/>
                <a:ext cx="2704822" cy="735394"/>
              </a:xfrm>
              <a:prstGeom prst="rect">
                <a:avLst/>
              </a:prstGeom>
              <a:blipFill>
                <a:blip r:embed="rId6"/>
                <a:stretch>
                  <a:fillRect b="-3279"/>
                </a:stretch>
              </a:blipFill>
              <a:ln w="2540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3008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in the furnace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dirty="0"/>
                  <a:t>Since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𝑻𝑺</m:t>
                    </m:r>
                  </m:oMath>
                </a14:m>
                <a:r>
                  <a:rPr lang="en-US" sz="2200" dirty="0"/>
                  <a:t>, we have (assuming constant temperature)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</m:t>
                    </m:r>
                    <m:r>
                      <a:rPr lang="en-US" sz="22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</a:t>
                </a:r>
                <a:r>
                  <a:rPr lang="en-US" sz="2200" dirty="0"/>
                  <a:t>You can use tables* to get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and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, and from them find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</m:oMath>
                </a14:m>
                <a:r>
                  <a:rPr lang="en-US" sz="2200" dirty="0"/>
                  <a:t> (at 298 K).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378" y="574399"/>
                <a:ext cx="12047621" cy="1446550"/>
              </a:xfrm>
              <a:prstGeom prst="rect">
                <a:avLst/>
              </a:prstGeom>
              <a:blipFill>
                <a:blip r:embed="rId2"/>
                <a:stretch>
                  <a:fillRect l="-632" t="-2609" b="-6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578" name="Picture 2" descr="Decision on smoky coal 'a victory for common sense' - ICSA ...">
            <a:extLst>
              <a:ext uri="{FF2B5EF4-FFF2-40B4-BE49-F238E27FC236}">
                <a16:creationId xmlns:a16="http://schemas.microsoft.com/office/drawing/2014/main" id="{C5120E83-C35E-8642-A4FE-6E2282E2C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52" y="3224464"/>
            <a:ext cx="4387964" cy="281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83612-DCF9-194D-AFEE-6B93EE123673}"/>
              </a:ext>
            </a:extLst>
          </p:cNvPr>
          <p:cNvSpPr txBox="1"/>
          <p:nvPr/>
        </p:nvSpPr>
        <p:spPr>
          <a:xfrm>
            <a:off x="5658962" y="6339170"/>
            <a:ext cx="6148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  <a:r>
              <a:rPr lang="en-US" sz="1800" dirty="0">
                <a:hlinkClick r:id="rId4"/>
              </a:rPr>
              <a:t>http://chemistry-reference.com/reaction.asp?rxnnum=100</a:t>
            </a:r>
            <a:r>
              <a:rPr lang="en-US" sz="1800" dirty="0"/>
              <a:t>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81CC82-E878-EF4C-9C45-AF51C853F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7187"/>
          <a:stretch/>
        </p:blipFill>
        <p:spPr>
          <a:xfrm>
            <a:off x="5290734" y="2472237"/>
            <a:ext cx="6635514" cy="29263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B08A501-A767-8343-94A6-4FBB4C9ED57B}"/>
                  </a:ext>
                </a:extLst>
              </p:cNvPr>
              <p:cNvSpPr txBox="1"/>
              <p:nvPr/>
            </p:nvSpPr>
            <p:spPr>
              <a:xfrm>
                <a:off x="5344305" y="5548207"/>
                <a:ext cx="2704822" cy="735394"/>
              </a:xfrm>
              <a:prstGeom prst="rect">
                <a:avLst/>
              </a:prstGeom>
              <a:noFill/>
              <a:ln w="25400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Sup>
                        <m:sSubSup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𝒓𝒙𝒏</m:t>
                          </m:r>
                        </m:sub>
                        <m:sup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𝒐</m:t>
                          </m:r>
                        </m:sup>
                      </m:sSubSup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𝟑𝟗𝟒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B08A501-A767-8343-94A6-4FBB4C9ED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4305" y="5548207"/>
                <a:ext cx="2704822" cy="735394"/>
              </a:xfrm>
              <a:prstGeom prst="rect">
                <a:avLst/>
              </a:prstGeom>
              <a:blipFill>
                <a:blip r:embed="rId6"/>
                <a:stretch>
                  <a:fillRect b="-3279"/>
                </a:stretch>
              </a:blipFill>
              <a:ln w="25400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36AC0C7-8400-FC46-BAE4-E9C60797061C}"/>
              </a:ext>
            </a:extLst>
          </p:cNvPr>
          <p:cNvSpPr/>
          <p:nvPr/>
        </p:nvSpPr>
        <p:spPr>
          <a:xfrm>
            <a:off x="7690935" y="3294819"/>
            <a:ext cx="1106905" cy="276726"/>
          </a:xfrm>
          <a:prstGeom prst="roundRect">
            <a:avLst/>
          </a:prstGeom>
          <a:solidFill>
            <a:srgbClr val="FF0000">
              <a:alpha val="4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485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benefit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b="1" dirty="0"/>
                  <a:t>Benefit:</a:t>
                </a:r>
                <a:endParaRPr lang="en-US" sz="2200" dirty="0"/>
              </a:p>
              <a:p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blipFill>
                <a:blip r:embed="rId2"/>
                <a:stretch>
                  <a:fillRect l="-746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896183-6E19-674F-A49B-48B487FF9069}"/>
              </a:ext>
            </a:extLst>
          </p:cNvPr>
          <p:cNvSpPr txBox="1"/>
          <p:nvPr/>
        </p:nvSpPr>
        <p:spPr>
          <a:xfrm>
            <a:off x="140368" y="1660057"/>
            <a:ext cx="37257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</a:rPr>
              <a:t>Heat</a:t>
            </a:r>
            <a:r>
              <a:rPr lang="en-US" sz="2200" dirty="0"/>
              <a:t> fuels an electricity-generating power plant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2855318"/>
            <a:ext cx="485818" cy="2169459"/>
            <a:chOff x="2693627" y="1760184"/>
            <a:chExt cx="485818" cy="216945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42285" y="176018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69C35D21-3ACA-4B4B-9785-35AAA77888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27" t="47139" r="46124" b="19832"/>
          <a:stretch/>
        </p:blipFill>
        <p:spPr>
          <a:xfrm>
            <a:off x="7952891" y="3794057"/>
            <a:ext cx="2431648" cy="24895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EBAC9B-3844-CC46-A438-D3A4C9AF96D6}"/>
              </a:ext>
            </a:extLst>
          </p:cNvPr>
          <p:cNvSpPr txBox="1"/>
          <p:nvPr/>
        </p:nvSpPr>
        <p:spPr>
          <a:xfrm>
            <a:off x="7952891" y="2465440"/>
            <a:ext cx="3585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Remember that only about 40% gets turned into useful electrical energy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BF8C1-60FF-4444-A345-93F2469D80D4}"/>
              </a:ext>
            </a:extLst>
          </p:cNvPr>
          <p:cNvSpPr txBox="1"/>
          <p:nvPr/>
        </p:nvSpPr>
        <p:spPr>
          <a:xfrm>
            <a:off x="10339136" y="3650664"/>
            <a:ext cx="17124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394</a:t>
            </a:r>
            <a:r>
              <a:rPr lang="en-US" sz="2200" dirty="0"/>
              <a:t> kJ/mol heat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01073F-2839-1A4C-9719-6611E0CBFBFD}"/>
              </a:ext>
            </a:extLst>
          </p:cNvPr>
          <p:cNvSpPr txBox="1"/>
          <p:nvPr/>
        </p:nvSpPr>
        <p:spPr>
          <a:xfrm>
            <a:off x="10279593" y="4663665"/>
            <a:ext cx="17124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160 kJ/mol electrical energy</a:t>
            </a:r>
          </a:p>
        </p:txBody>
      </p:sp>
    </p:spTree>
    <p:extLst>
      <p:ext uri="{BB962C8B-B14F-4D97-AF65-F5344CB8AC3E}">
        <p14:creationId xmlns:p14="http://schemas.microsoft.com/office/powerpoint/2010/main" val="1500872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89233BC2-C1FF-C747-8C49-9BADA2853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5" y="303817"/>
            <a:ext cx="5049227" cy="378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038BFC65-D567-F64B-B4D1-9343A50BB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626" y="0"/>
            <a:ext cx="6038624" cy="452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𝑆𝑑𝑇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𝑉𝑑𝑃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8200C-4954-3448-94A0-B6903807D898}"/>
              </a:ext>
            </a:extLst>
          </p:cNvPr>
          <p:cNvSpPr txBox="1"/>
          <p:nvPr/>
        </p:nvSpPr>
        <p:spPr>
          <a:xfrm>
            <a:off x="649705" y="4660453"/>
            <a:ext cx="10479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Why is the gas curve steeper in the </a:t>
            </a:r>
            <a:r>
              <a:rPr lang="en-US" sz="2400" b="1" dirty="0"/>
              <a:t>temperature</a:t>
            </a:r>
            <a:r>
              <a:rPr lang="en-US" sz="2400" dirty="0"/>
              <a:t> direction? </a:t>
            </a:r>
          </a:p>
        </p:txBody>
      </p:sp>
    </p:spTree>
    <p:extLst>
      <p:ext uri="{BB962C8B-B14F-4D97-AF65-F5344CB8AC3E}">
        <p14:creationId xmlns:p14="http://schemas.microsoft.com/office/powerpoint/2010/main" val="1910275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benefit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  <a:p>
                <a:endParaRPr lang="en-US" sz="2200" dirty="0"/>
              </a:p>
              <a:p>
                <a:r>
                  <a:rPr lang="en-US" sz="2200" b="1" dirty="0"/>
                  <a:t>Benefit:</a:t>
                </a:r>
                <a:endParaRPr lang="en-US" sz="2200" dirty="0"/>
              </a:p>
              <a:p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8" y="583314"/>
                <a:ext cx="11911263" cy="1785104"/>
              </a:xfrm>
              <a:prstGeom prst="rect">
                <a:avLst/>
              </a:prstGeom>
              <a:blipFill>
                <a:blip r:embed="rId2"/>
                <a:stretch>
                  <a:fillRect l="-746" t="-28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896183-6E19-674F-A49B-48B487FF9069}"/>
              </a:ext>
            </a:extLst>
          </p:cNvPr>
          <p:cNvSpPr txBox="1"/>
          <p:nvPr/>
        </p:nvSpPr>
        <p:spPr>
          <a:xfrm>
            <a:off x="140368" y="1660057"/>
            <a:ext cx="37257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</a:rPr>
              <a:t>Heat</a:t>
            </a:r>
            <a:r>
              <a:rPr lang="en-US" sz="2200" dirty="0"/>
              <a:t> fuels an electricity-generating power plant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2855318"/>
            <a:ext cx="485818" cy="2169459"/>
            <a:chOff x="2693627" y="1760184"/>
            <a:chExt cx="485818" cy="216945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42285" y="176018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69C35D21-3ACA-4B4B-9785-35AAA77888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27" t="47139" r="46124" b="19832"/>
          <a:stretch/>
        </p:blipFill>
        <p:spPr>
          <a:xfrm>
            <a:off x="7952891" y="3794057"/>
            <a:ext cx="2431648" cy="24895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EBAC9B-3844-CC46-A438-D3A4C9AF96D6}"/>
              </a:ext>
            </a:extLst>
          </p:cNvPr>
          <p:cNvSpPr txBox="1"/>
          <p:nvPr/>
        </p:nvSpPr>
        <p:spPr>
          <a:xfrm>
            <a:off x="7952891" y="2465440"/>
            <a:ext cx="35854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Remember that only about 40% gets turned into useful electrical energy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BF8C1-60FF-4444-A345-93F2469D80D4}"/>
              </a:ext>
            </a:extLst>
          </p:cNvPr>
          <p:cNvSpPr txBox="1"/>
          <p:nvPr/>
        </p:nvSpPr>
        <p:spPr>
          <a:xfrm>
            <a:off x="10339136" y="3650664"/>
            <a:ext cx="17124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394</a:t>
            </a:r>
            <a:r>
              <a:rPr lang="en-US" sz="2200" dirty="0"/>
              <a:t> kJ/mol heat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A0EE066-09F0-D846-88A9-FE1B991E8592}"/>
              </a:ext>
            </a:extLst>
          </p:cNvPr>
          <p:cNvGrpSpPr/>
          <p:nvPr/>
        </p:nvGrpSpPr>
        <p:grpSpPr>
          <a:xfrm>
            <a:off x="10179484" y="4640726"/>
            <a:ext cx="1812604" cy="1265263"/>
            <a:chOff x="10179484" y="4640726"/>
            <a:chExt cx="1812604" cy="12652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D01073F-2839-1A4C-9719-6611E0CBFBFD}"/>
                </a:ext>
              </a:extLst>
            </p:cNvPr>
            <p:cNvSpPr txBox="1"/>
            <p:nvPr/>
          </p:nvSpPr>
          <p:spPr>
            <a:xfrm>
              <a:off x="10279593" y="4663665"/>
              <a:ext cx="171249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 dirty="0"/>
                <a:t>160 kJ/mol electrical energy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EB2E46E9-66CE-CA44-A581-DF42185E61EE}"/>
                </a:ext>
              </a:extLst>
            </p:cNvPr>
            <p:cNvSpPr/>
            <p:nvPr/>
          </p:nvSpPr>
          <p:spPr>
            <a:xfrm>
              <a:off x="10179484" y="4640726"/>
              <a:ext cx="1672390" cy="1265263"/>
            </a:xfrm>
            <a:prstGeom prst="roundRect">
              <a:avLst/>
            </a:prstGeom>
            <a:solidFill>
              <a:schemeClr val="accent4">
                <a:alpha val="47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9386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FF07C0E-19A2-974D-9CF8-3B873E06AA6C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464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FF07C0E-19A2-974D-9CF8-3B873E06A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464807"/>
              </a:xfrm>
              <a:prstGeom prst="rect">
                <a:avLst/>
              </a:prstGeom>
              <a:blipFill>
                <a:blip r:embed="rId6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8080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CD2DE12-374E-4040-BB41-36CB0D34320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CD2DE12-374E-4040-BB41-36CB0D3432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6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1B22039-C496-3841-BF0F-D646AE1EC358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11655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𝑓𝑖𝑛𝑎𝑙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𝑖𝑛𝑖𝑡𝑖𝑎𝑙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1B22039-C496-3841-BF0F-D646AE1EC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1165575"/>
              </a:xfrm>
              <a:prstGeom prst="rect">
                <a:avLst/>
              </a:prstGeom>
              <a:blipFill>
                <a:blip r:embed="rId7"/>
                <a:stretch>
                  <a:fillRect b="-1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1835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AF3E905-4A2D-B343-9951-D5B5C4F5B904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17995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𝑓𝑖𝑛𝑎𝑙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𝑖𝑛𝑖𝑡𝑖𝑎𝑙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=387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AF3E905-4A2D-B343-9951-D5B5C4F5B9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1799595"/>
              </a:xfrm>
              <a:prstGeom prst="rect">
                <a:avLst/>
              </a:prstGeom>
              <a:blipFill>
                <a:blip r:embed="rId6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6B91490-0B3A-9640-BD20-2EA2DFCD9D8E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6B91490-0B3A-9640-BD20-2EA2DFCD9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7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7429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𝑓𝑖𝑛𝑎𝑙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𝑖𝑛𝑖𝑡𝑖𝑎𝑙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=387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𝒅𝒊𝒍</m:t>
                          </m:r>
                        </m:sub>
                      </m:sSub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𝟏𝟏𝟓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blipFill>
                <a:blip r:embed="rId6"/>
                <a:stretch>
                  <a:fillRect b="-1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021CF0F-84BD-254C-B4C8-8A72AC0F8D8A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021CF0F-84BD-254C-B4C8-8A72AC0F8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7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4588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𝑓𝑖𝑛𝑎𝑙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𝑖𝑛𝑖𝑡𝑖𝑎𝑙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=387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𝒅𝒊𝒍</m:t>
                          </m:r>
                        </m:sub>
                      </m:sSub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𝟏𝟏𝟓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blipFill>
                <a:blip r:embed="rId6"/>
                <a:stretch>
                  <a:fillRect b="-1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7042DC7-4B4F-2F4E-9DCE-AEC375C9B4D7}"/>
                  </a:ext>
                </a:extLst>
              </p:cNvPr>
              <p:cNvSpPr txBox="1"/>
              <p:nvPr/>
            </p:nvSpPr>
            <p:spPr>
              <a:xfrm>
                <a:off x="7591926" y="4235116"/>
                <a:ext cx="4006516" cy="15681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𝟑𝟗𝟒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𝟏𝟏𝟓</m:t>
                    </m:r>
                    <m:f>
                      <m:f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𝒌𝑱</m:t>
                        </m:r>
                      </m:num>
                      <m:den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𝒎𝒐𝒍</m:t>
                        </m:r>
                      </m:den>
                    </m:f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=−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𝟓𝟎𝟗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7042DC7-4B4F-2F4E-9DCE-AEC375C9B4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1926" y="4235116"/>
                <a:ext cx="4006516" cy="1568122"/>
              </a:xfrm>
              <a:prstGeom prst="rect">
                <a:avLst/>
              </a:prstGeom>
              <a:blipFill>
                <a:blip r:embed="rId7"/>
                <a:stretch>
                  <a:fillRect l="-1262" b="-2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CCF2B2-82C0-BC4F-9666-940C799FC29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CCF2B2-82C0-BC4F-9666-940C799FC2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8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9574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218E4B3-F977-E746-8D38-2E6EDEF2EFF5}"/>
                  </a:ext>
                </a:extLst>
              </p:cNvPr>
              <p:cNvSpPr txBox="1"/>
              <p:nvPr/>
            </p:nvSpPr>
            <p:spPr>
              <a:xfrm>
                <a:off x="7591926" y="4235116"/>
                <a:ext cx="4006516" cy="15681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dirty="0"/>
                  <a:t> </a:t>
                </a:r>
              </a:p>
              <a:p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𝟑𝟗𝟒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𝟏𝟏𝟓</m:t>
                    </m:r>
                    <m:f>
                      <m:f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𝒌𝑱</m:t>
                        </m:r>
                      </m:num>
                      <m:den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𝒎𝒐𝒍</m:t>
                        </m:r>
                      </m:den>
                    </m:f>
                  </m:oMath>
                </a14:m>
                <a:endParaRPr lang="en-US" sz="22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=−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𝟓𝟎𝟗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218E4B3-F977-E746-8D38-2E6EDEF2EF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1926" y="4235116"/>
                <a:ext cx="4006516" cy="1568122"/>
              </a:xfrm>
              <a:prstGeom prst="rect">
                <a:avLst/>
              </a:prstGeom>
              <a:blipFill>
                <a:blip r:embed="rId2"/>
                <a:stretch>
                  <a:fillRect l="-1262" b="-2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3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6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func>
                        <m:func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US" sz="2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𝑓𝑖𝑛𝑎𝑙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𝑖𝑛𝑖𝑡𝑖𝑎𝑙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=387</m:t>
                      </m:r>
                      <m:f>
                        <m:fPr>
                          <m:ctrlPr>
                            <a:rPr lang="en-US" sz="2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𝑮</m:t>
                          </m:r>
                        </m:e>
                        <m:sub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𝒅𝒊𝒍</m:t>
                          </m:r>
                        </m:sub>
                      </m:sSub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en-US" sz="2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𝟏𝟏𝟓</m:t>
                      </m:r>
                      <m:f>
                        <m:fPr>
                          <m:ctrlP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22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D9EED49-10E6-AE47-A012-B86E066B0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2442656"/>
              </a:xfrm>
              <a:prstGeom prst="rect">
                <a:avLst/>
              </a:prstGeom>
              <a:blipFill>
                <a:blip r:embed="rId7"/>
                <a:stretch>
                  <a:fillRect b="-1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5B37BAA-890B-E64B-A5F0-C117A0FB8790}"/>
              </a:ext>
            </a:extLst>
          </p:cNvPr>
          <p:cNvSpPr/>
          <p:nvPr/>
        </p:nvSpPr>
        <p:spPr>
          <a:xfrm>
            <a:off x="9142570" y="4629359"/>
            <a:ext cx="1276913" cy="470014"/>
          </a:xfrm>
          <a:prstGeom prst="roundRect">
            <a:avLst/>
          </a:prstGeom>
          <a:solidFill>
            <a:srgbClr val="FF0000">
              <a:alpha val="47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8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1841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6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21EEEAB-84E2-8048-86C4-C692A0E3A0A8}"/>
              </a:ext>
            </a:extLst>
          </p:cNvPr>
          <p:cNvSpPr/>
          <p:nvPr/>
        </p:nvSpPr>
        <p:spPr>
          <a:xfrm>
            <a:off x="4083384" y="2468883"/>
            <a:ext cx="1295017" cy="755313"/>
          </a:xfrm>
          <a:prstGeom prst="roundRect">
            <a:avLst/>
          </a:prstGeom>
          <a:solidFill>
            <a:srgbClr val="FF0000">
              <a:alpha val="47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6DAA8D0-6C2B-DD46-88B7-06D56DA6E339}"/>
                  </a:ext>
                </a:extLst>
              </p:cNvPr>
              <p:cNvSpPr txBox="1"/>
              <p:nvPr/>
            </p:nvSpPr>
            <p:spPr>
              <a:xfrm>
                <a:off x="3614506" y="2517324"/>
                <a:ext cx="2089358" cy="618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1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𝟏𝟏𝟓</m:t>
                      </m:r>
                      <m:f>
                        <m:fPr>
                          <m:ctrlPr>
                            <a:rPr lang="en-US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𝒌𝑱</m:t>
                          </m:r>
                        </m:num>
                        <m:den>
                          <m:r>
                            <a:rPr lang="en-US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𝒎𝒐𝒍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6DAA8D0-6C2B-DD46-88B7-06D56DA6E3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4506" y="2517324"/>
                <a:ext cx="2089358" cy="618439"/>
              </a:xfrm>
              <a:prstGeom prst="rect">
                <a:avLst/>
              </a:prstGeom>
              <a:blipFill>
                <a:blip r:embed="rId7"/>
                <a:stretch>
                  <a:fillRect b="-6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6E79BB1-3D5C-4542-94A0-92F91CD77B6F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6E79BB1-3D5C-4542-94A0-92F91CD77B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788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6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Arc 27">
            <a:extLst>
              <a:ext uri="{FF2B5EF4-FFF2-40B4-BE49-F238E27FC236}">
                <a16:creationId xmlns:a16="http://schemas.microsoft.com/office/drawing/2014/main" id="{B409D1F2-D962-B54A-A251-1379E7BE2D4A}"/>
              </a:ext>
            </a:extLst>
          </p:cNvPr>
          <p:cNvSpPr/>
          <p:nvPr/>
        </p:nvSpPr>
        <p:spPr>
          <a:xfrm flipV="1">
            <a:off x="8015731" y="2858931"/>
            <a:ext cx="4248351" cy="2261936"/>
          </a:xfrm>
          <a:prstGeom prst="arc">
            <a:avLst>
              <a:gd name="adj1" fmla="val 10784926"/>
              <a:gd name="adj2" fmla="val 12790312"/>
            </a:avLst>
          </a:prstGeom>
          <a:ln w="63500">
            <a:solidFill>
              <a:schemeClr val="tx1">
                <a:alpha val="43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B58B753-7773-AC4B-B7E3-D4143BDA132D}"/>
              </a:ext>
            </a:extLst>
          </p:cNvPr>
          <p:cNvSpPr>
            <a:spLocks noChangeAspect="1"/>
          </p:cNvSpPr>
          <p:nvPr/>
        </p:nvSpPr>
        <p:spPr>
          <a:xfrm rot="5027503">
            <a:off x="8864169" y="4857779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E883D44-6AF0-9E42-9F5A-8B10FF7A1813}"/>
              </a:ext>
            </a:extLst>
          </p:cNvPr>
          <p:cNvSpPr>
            <a:spLocks noChangeAspect="1"/>
          </p:cNvSpPr>
          <p:nvPr/>
        </p:nvSpPr>
        <p:spPr>
          <a:xfrm rot="5027503">
            <a:off x="9016569" y="4853763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E68D392-01E8-5246-8BDA-ECA681BAC00C}"/>
              </a:ext>
            </a:extLst>
          </p:cNvPr>
          <p:cNvSpPr>
            <a:spLocks noChangeAspect="1"/>
          </p:cNvSpPr>
          <p:nvPr/>
        </p:nvSpPr>
        <p:spPr>
          <a:xfrm rot="5027503">
            <a:off x="8940369" y="4994131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A8D0B37-EA04-DD4C-B065-0C59931F21AA}"/>
              </a:ext>
            </a:extLst>
          </p:cNvPr>
          <p:cNvSpPr>
            <a:spLocks noChangeAspect="1"/>
          </p:cNvSpPr>
          <p:nvPr/>
        </p:nvSpPr>
        <p:spPr>
          <a:xfrm rot="5027503">
            <a:off x="9080737" y="5002151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3111F7A-E9EA-7344-894F-DD1FFF69CB8F}"/>
              </a:ext>
            </a:extLst>
          </p:cNvPr>
          <p:cNvGrpSpPr/>
          <p:nvPr/>
        </p:nvGrpSpPr>
        <p:grpSpPr>
          <a:xfrm>
            <a:off x="7052567" y="4219768"/>
            <a:ext cx="2543361" cy="1537065"/>
            <a:chOff x="7052567" y="4219768"/>
            <a:chExt cx="2543361" cy="15370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11D25B3-CA31-274C-A342-0F53FB718A8D}"/>
                </a:ext>
              </a:extLst>
            </p:cNvPr>
            <p:cNvSpPr txBox="1"/>
            <p:nvPr/>
          </p:nvSpPr>
          <p:spPr>
            <a:xfrm>
              <a:off x="7122880" y="4219768"/>
              <a:ext cx="24730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/>
                <a:t>Cost to somebody in the future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F15674F-79BF-4941-B0DA-438153004E9C}"/>
                </a:ext>
              </a:extLst>
            </p:cNvPr>
            <p:cNvGrpSpPr/>
            <p:nvPr/>
          </p:nvGrpSpPr>
          <p:grpSpPr>
            <a:xfrm>
              <a:off x="7052567" y="5001520"/>
              <a:ext cx="2089358" cy="755313"/>
              <a:chOff x="3614506" y="2468883"/>
              <a:chExt cx="2089358" cy="755313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D60DE94B-204F-7248-9298-67EBC9C7D40C}"/>
                  </a:ext>
                </a:extLst>
              </p:cNvPr>
              <p:cNvSpPr/>
              <p:nvPr/>
            </p:nvSpPr>
            <p:spPr>
              <a:xfrm>
                <a:off x="4083384" y="2468883"/>
                <a:ext cx="1295017" cy="755313"/>
              </a:xfrm>
              <a:prstGeom prst="roundRect">
                <a:avLst/>
              </a:prstGeom>
              <a:solidFill>
                <a:srgbClr val="FF0000">
                  <a:alpha val="47000"/>
                </a:srgb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1724DE95-E8CE-0E4C-817A-6E685822CBAB}"/>
                      </a:ext>
                    </a:extLst>
                  </p:cNvPr>
                  <p:cNvSpPr txBox="1"/>
                  <p:nvPr/>
                </p:nvSpPr>
                <p:spPr>
                  <a:xfrm>
                    <a:off x="3614506" y="2517324"/>
                    <a:ext cx="2089358" cy="618439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𝟏𝟏𝟓</m:t>
                          </m:r>
                          <m:f>
                            <m:fPr>
                              <m:ctrlP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𝒌𝑱</m:t>
                              </m:r>
                            </m:num>
                            <m:den>
                              <m: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𝒎𝒐𝒍</m:t>
                              </m:r>
                            </m:den>
                          </m:f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1724DE95-E8CE-0E4C-817A-6E685822CBA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14506" y="2517324"/>
                    <a:ext cx="2089358" cy="618439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b="-4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5B22916-D470-5D42-B5F6-258F49D62736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5B22916-D470-5D42-B5F6-258F49D627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38250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F13F71-8330-F247-8EC3-53A256F457FC}"/>
              </a:ext>
            </a:extLst>
          </p:cNvPr>
          <p:cNvSpPr/>
          <p:nvPr/>
        </p:nvSpPr>
        <p:spPr>
          <a:xfrm>
            <a:off x="5937958" y="983386"/>
            <a:ext cx="5786388" cy="28996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4. Gibbs energy of burning a mole of coal: the cost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 dirty="0">
                    <a:ea typeface="Cambria Math" panose="02040503050406030204" pitchFamily="18" charset="0"/>
                  </a:rPr>
                  <a:t>Goal: </a:t>
                </a:r>
                <a:r>
                  <a:rPr lang="en-US" sz="2200" dirty="0">
                    <a:ea typeface="Cambria Math" panose="02040503050406030204" pitchFamily="18" charset="0"/>
                  </a:rPr>
                  <a:t>Find</a:t>
                </a:r>
                <a:r>
                  <a:rPr lang="en-US" sz="2200" b="1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=∆</m:t>
                    </m:r>
                    <m:sSubSup>
                      <m:sSubSup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  <m:sup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𝒐</m:t>
                        </m:r>
                      </m:sup>
                    </m:sSubSup>
                    <m:r>
                      <a:rPr lang="en-US" sz="2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sz="2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𝒅𝒊𝒍</m:t>
                        </m:r>
                      </m:sub>
                    </m:sSub>
                  </m:oMath>
                </a14:m>
                <a:r>
                  <a:rPr lang="en-US" sz="2200" b="1" dirty="0"/>
                  <a:t> </a:t>
                </a:r>
                <a:r>
                  <a:rPr lang="en-US" sz="2200" dirty="0"/>
                  <a:t>for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200" dirty="0"/>
                  <a:t>. </a:t>
                </a:r>
                <a:endParaRPr lang="en-US" sz="2200" b="1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583314"/>
                <a:ext cx="7812506" cy="430887"/>
              </a:xfrm>
              <a:prstGeom prst="rect">
                <a:avLst/>
              </a:prstGeom>
              <a:blipFill>
                <a:blip r:embed="rId2"/>
                <a:stretch>
                  <a:fillRect l="-1136" t="-11765"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Furnace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00DF089-DEDC-4E49-BB71-BDB3F61D72AB}"/>
              </a:ext>
            </a:extLst>
          </p:cNvPr>
          <p:cNvSpPr/>
          <p:nvPr/>
        </p:nvSpPr>
        <p:spPr>
          <a:xfrm>
            <a:off x="1056159" y="3047847"/>
            <a:ext cx="396786" cy="19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BBAE5E-3734-564C-A881-ADF33302DD0C}"/>
              </a:ext>
            </a:extLst>
          </p:cNvPr>
          <p:cNvGrpSpPr/>
          <p:nvPr/>
        </p:nvGrpSpPr>
        <p:grpSpPr>
          <a:xfrm>
            <a:off x="1254403" y="2304516"/>
            <a:ext cx="9724638" cy="2374009"/>
            <a:chOff x="2903648" y="1195619"/>
            <a:chExt cx="5370856" cy="237400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F7A8CA-368A-414C-8965-A99FB56794C5}"/>
                </a:ext>
              </a:extLst>
            </p:cNvPr>
            <p:cNvCxnSpPr/>
            <p:nvPr/>
          </p:nvCxnSpPr>
          <p:spPr>
            <a:xfrm flipV="1">
              <a:off x="2903648" y="2671011"/>
              <a:ext cx="0" cy="898617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01EF3E5B-8737-A247-8CC0-C1CF3677D750}"/>
                </a:ext>
              </a:extLst>
            </p:cNvPr>
            <p:cNvSpPr/>
            <p:nvPr/>
          </p:nvSpPr>
          <p:spPr>
            <a:xfrm>
              <a:off x="2908949" y="1195619"/>
              <a:ext cx="5365555" cy="2261936"/>
            </a:xfrm>
            <a:prstGeom prst="arc">
              <a:avLst>
                <a:gd name="adj1" fmla="val 10784926"/>
                <a:gd name="adj2" fmla="val 16842410"/>
              </a:avLst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9FA411-4007-E544-ABEB-64038690EE99}"/>
              </a:ext>
            </a:extLst>
          </p:cNvPr>
          <p:cNvGrpSpPr/>
          <p:nvPr/>
        </p:nvGrpSpPr>
        <p:grpSpPr>
          <a:xfrm>
            <a:off x="1108681" y="2855318"/>
            <a:ext cx="433296" cy="2013624"/>
            <a:chOff x="1108681" y="2855318"/>
            <a:chExt cx="433296" cy="201362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73AB28-9A38-1348-942E-4F77FD811D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8681" y="34915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81DF737-E33F-1A45-9C1D-CECAA587B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61081" y="364392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19DA12F-14CA-C045-B543-37CEF9CE55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19E0E14-6B8E-6E45-AE57-EAAFFFA02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8AB7A3-8164-3842-AB28-FE063F843497}"/>
              </a:ext>
            </a:extLst>
          </p:cNvPr>
          <p:cNvGrpSpPr/>
          <p:nvPr/>
        </p:nvGrpSpPr>
        <p:grpSpPr>
          <a:xfrm rot="5027503">
            <a:off x="7668631" y="838368"/>
            <a:ext cx="2287485" cy="2984346"/>
            <a:chOff x="-15384" y="1884596"/>
            <a:chExt cx="2287485" cy="298434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FDE1-7C1E-E149-8D3C-ED6D38B65B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4941" y="1884596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11742D7-D893-1343-939D-D4C52791EA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5384" y="372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E66E2B-7884-784C-B0F6-D93245B2E3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76321" y="4732915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01F6666-9927-EC44-B1E9-4F421FE778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4817" y="285531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/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Cost: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r>
                  <a:rPr lang="en-US" sz="2400" dirty="0"/>
                  <a:t> as a trace gas in Earth’s atmosphere warms the planet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504028-64D5-1D44-B6B1-949A6F34D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1185391"/>
                <a:ext cx="6148136" cy="830997"/>
              </a:xfrm>
              <a:prstGeom prst="rect">
                <a:avLst/>
              </a:prstGeom>
              <a:blipFill>
                <a:blip r:embed="rId5"/>
                <a:stretch>
                  <a:fillRect l="-1649" t="-4545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/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𝑖𝑛𝑖𝑡𝑖𝑎𝑙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𝑅𝑇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≈24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5AED3B6-F99C-0D4B-85D0-AC20983C4B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9" y="2283409"/>
                <a:ext cx="3457840" cy="527773"/>
              </a:xfrm>
              <a:prstGeom prst="rect">
                <a:avLst/>
              </a:prstGeom>
              <a:blipFill>
                <a:blip r:embed="rId6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Arc 27">
            <a:extLst>
              <a:ext uri="{FF2B5EF4-FFF2-40B4-BE49-F238E27FC236}">
                <a16:creationId xmlns:a16="http://schemas.microsoft.com/office/drawing/2014/main" id="{B409D1F2-D962-B54A-A251-1379E7BE2D4A}"/>
              </a:ext>
            </a:extLst>
          </p:cNvPr>
          <p:cNvSpPr/>
          <p:nvPr/>
        </p:nvSpPr>
        <p:spPr>
          <a:xfrm flipV="1">
            <a:off x="8015731" y="2858931"/>
            <a:ext cx="4248351" cy="2261936"/>
          </a:xfrm>
          <a:prstGeom prst="arc">
            <a:avLst>
              <a:gd name="adj1" fmla="val 10784926"/>
              <a:gd name="adj2" fmla="val 12790312"/>
            </a:avLst>
          </a:prstGeom>
          <a:ln w="63500">
            <a:solidFill>
              <a:schemeClr val="tx1">
                <a:alpha val="43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B58B753-7773-AC4B-B7E3-D4143BDA132D}"/>
              </a:ext>
            </a:extLst>
          </p:cNvPr>
          <p:cNvSpPr>
            <a:spLocks noChangeAspect="1"/>
          </p:cNvSpPr>
          <p:nvPr/>
        </p:nvSpPr>
        <p:spPr>
          <a:xfrm rot="5027503">
            <a:off x="8864169" y="4857779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E883D44-6AF0-9E42-9F5A-8B10FF7A1813}"/>
              </a:ext>
            </a:extLst>
          </p:cNvPr>
          <p:cNvSpPr>
            <a:spLocks noChangeAspect="1"/>
          </p:cNvSpPr>
          <p:nvPr/>
        </p:nvSpPr>
        <p:spPr>
          <a:xfrm rot="5027503">
            <a:off x="9016569" y="4853763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E68D392-01E8-5246-8BDA-ECA681BAC00C}"/>
              </a:ext>
            </a:extLst>
          </p:cNvPr>
          <p:cNvSpPr>
            <a:spLocks noChangeAspect="1"/>
          </p:cNvSpPr>
          <p:nvPr/>
        </p:nvSpPr>
        <p:spPr>
          <a:xfrm rot="5027503">
            <a:off x="8940369" y="4994131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A8D0B37-EA04-DD4C-B065-0C59931F21AA}"/>
              </a:ext>
            </a:extLst>
          </p:cNvPr>
          <p:cNvSpPr>
            <a:spLocks noChangeAspect="1"/>
          </p:cNvSpPr>
          <p:nvPr/>
        </p:nvSpPr>
        <p:spPr>
          <a:xfrm rot="5027503">
            <a:off x="9080737" y="5002151"/>
            <a:ext cx="137160" cy="1360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3111F7A-E9EA-7344-894F-DD1FFF69CB8F}"/>
              </a:ext>
            </a:extLst>
          </p:cNvPr>
          <p:cNvGrpSpPr/>
          <p:nvPr/>
        </p:nvGrpSpPr>
        <p:grpSpPr>
          <a:xfrm>
            <a:off x="7052567" y="4219768"/>
            <a:ext cx="2543361" cy="1537065"/>
            <a:chOff x="7052567" y="4219768"/>
            <a:chExt cx="2543361" cy="15370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11D25B3-CA31-274C-A342-0F53FB718A8D}"/>
                </a:ext>
              </a:extLst>
            </p:cNvPr>
            <p:cNvSpPr txBox="1"/>
            <p:nvPr/>
          </p:nvSpPr>
          <p:spPr>
            <a:xfrm>
              <a:off x="7122880" y="4219768"/>
              <a:ext cx="24730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/>
                <a:t>Cost to somebody in the future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F15674F-79BF-4941-B0DA-438153004E9C}"/>
                </a:ext>
              </a:extLst>
            </p:cNvPr>
            <p:cNvGrpSpPr/>
            <p:nvPr/>
          </p:nvGrpSpPr>
          <p:grpSpPr>
            <a:xfrm>
              <a:off x="7052567" y="5001520"/>
              <a:ext cx="2089358" cy="755313"/>
              <a:chOff x="3614506" y="2468883"/>
              <a:chExt cx="2089358" cy="755313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D60DE94B-204F-7248-9298-67EBC9C7D40C}"/>
                  </a:ext>
                </a:extLst>
              </p:cNvPr>
              <p:cNvSpPr/>
              <p:nvPr/>
            </p:nvSpPr>
            <p:spPr>
              <a:xfrm>
                <a:off x="4083384" y="2468883"/>
                <a:ext cx="1295017" cy="755313"/>
              </a:xfrm>
              <a:prstGeom prst="roundRect">
                <a:avLst/>
              </a:prstGeom>
              <a:solidFill>
                <a:srgbClr val="FF0000">
                  <a:alpha val="47000"/>
                </a:srgb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1724DE95-E8CE-0E4C-817A-6E685822CBAB}"/>
                      </a:ext>
                    </a:extLst>
                  </p:cNvPr>
                  <p:cNvSpPr txBox="1"/>
                  <p:nvPr/>
                </p:nvSpPr>
                <p:spPr>
                  <a:xfrm>
                    <a:off x="3614506" y="2517324"/>
                    <a:ext cx="2089358" cy="618439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8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𝟏𝟏𝟓</m:t>
                          </m:r>
                          <m:f>
                            <m:fPr>
                              <m:ctrlP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𝒌𝑱</m:t>
                              </m:r>
                            </m:num>
                            <m:den>
                              <m:r>
                                <a:rPr lang="en-US" sz="18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𝒎𝒐𝒍</m:t>
                              </m:r>
                            </m:den>
                          </m:f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1724DE95-E8CE-0E4C-817A-6E685822CBA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14506" y="2517324"/>
                    <a:ext cx="2089358" cy="618439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b="-4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5B22916-D470-5D42-B5F6-258F49D62736}"/>
                  </a:ext>
                </a:extLst>
              </p:cNvPr>
              <p:cNvSpPr txBox="1"/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𝑓𝑖𝑛𝑎𝑙</m:t>
                          </m:r>
                        </m:sub>
                      </m:sSub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4.2 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sup>
                      </m:sSup>
                      <m:r>
                        <a:rPr lang="en-US" sz="2200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20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200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200" dirty="0"/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5B22916-D470-5D42-B5F6-258F49D627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6399" y="1088143"/>
                <a:ext cx="3561009" cy="80336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DA8C5694-9A91-6143-9BA5-2004B63B6049}"/>
              </a:ext>
            </a:extLst>
          </p:cNvPr>
          <p:cNvGrpSpPr/>
          <p:nvPr/>
        </p:nvGrpSpPr>
        <p:grpSpPr>
          <a:xfrm>
            <a:off x="9670735" y="4217528"/>
            <a:ext cx="2361089" cy="1593071"/>
            <a:chOff x="9912134" y="3399552"/>
            <a:chExt cx="2361089" cy="1593071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7ED753BF-844B-7042-BABF-0669EE18FE2C}"/>
                </a:ext>
              </a:extLst>
            </p:cNvPr>
            <p:cNvGrpSpPr/>
            <p:nvPr/>
          </p:nvGrpSpPr>
          <p:grpSpPr>
            <a:xfrm>
              <a:off x="9912134" y="4186387"/>
              <a:ext cx="2361089" cy="806236"/>
              <a:chOff x="10007862" y="4631102"/>
              <a:chExt cx="2361089" cy="806236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70E80BB3-5F36-1847-97BA-C5EA07A282C6}"/>
                      </a:ext>
                    </a:extLst>
                  </p:cNvPr>
                  <p:cNvSpPr txBox="1"/>
                  <p:nvPr/>
                </p:nvSpPr>
                <p:spPr>
                  <a:xfrm>
                    <a:off x="10279593" y="4663665"/>
                    <a:ext cx="2089358" cy="7736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𝟏𝟔𝟎</m:t>
                        </m:r>
                        <m:f>
                          <m:f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𝒌𝑱</m:t>
                            </m:r>
                          </m:num>
                          <m:den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𝒎𝒐𝒍</m:t>
                            </m:r>
                          </m:den>
                        </m:f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a14:m>
                    <a:r>
                      <a:rPr lang="en-US" b="1" dirty="0"/>
                      <a:t>electrical energy</a:t>
                    </a:r>
                  </a:p>
                </p:txBody>
              </p:sp>
            </mc:Choice>
            <mc:Fallback xmlns=""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70E80BB3-5F36-1847-97BA-C5EA07A282C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279593" y="4663665"/>
                    <a:ext cx="2089358" cy="773673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1807" b="-1129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3" name="Rounded Rectangle 52">
                <a:extLst>
                  <a:ext uri="{FF2B5EF4-FFF2-40B4-BE49-F238E27FC236}">
                    <a16:creationId xmlns:a16="http://schemas.microsoft.com/office/drawing/2014/main" id="{9DDD0B11-DC9C-1646-9B40-712ED4EAAB21}"/>
                  </a:ext>
                </a:extLst>
              </p:cNvPr>
              <p:cNvSpPr/>
              <p:nvPr/>
            </p:nvSpPr>
            <p:spPr>
              <a:xfrm>
                <a:off x="10007862" y="4631102"/>
                <a:ext cx="2193605" cy="806235"/>
              </a:xfrm>
              <a:prstGeom prst="roundRect">
                <a:avLst/>
              </a:prstGeom>
              <a:solidFill>
                <a:schemeClr val="accent4">
                  <a:alpha val="47000"/>
                </a:scheme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B2D0994-793C-C94B-9781-33DEA725CD7D}"/>
                </a:ext>
              </a:extLst>
            </p:cNvPr>
            <p:cNvSpPr txBox="1"/>
            <p:nvPr/>
          </p:nvSpPr>
          <p:spPr>
            <a:xfrm>
              <a:off x="9935606" y="3399552"/>
              <a:ext cx="206473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/>
                <a:t>Benefit to us in the present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49E62B-710B-8B41-AAB4-8D117100A8FD}"/>
                  </a:ext>
                </a:extLst>
              </p:cNvPr>
              <p:cNvSpPr txBox="1"/>
              <p:nvPr/>
            </p:nvSpPr>
            <p:spPr>
              <a:xfrm>
                <a:off x="6687728" y="6082880"/>
                <a:ext cx="5375537" cy="773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115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160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=73%</m:t>
                    </m:r>
                  </m:oMath>
                </a14:m>
                <a:r>
                  <a:rPr lang="en-US" dirty="0"/>
                  <a:t> of the true (thermodynamic) cost of burning coal will be paid by “somebody in the future”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49E62B-710B-8B41-AAB4-8D117100A8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7728" y="6082880"/>
                <a:ext cx="5375537" cy="773545"/>
              </a:xfrm>
              <a:prstGeom prst="rect">
                <a:avLst/>
              </a:prstGeom>
              <a:blipFill>
                <a:blip r:embed="rId10"/>
                <a:stretch>
                  <a:fillRect l="-943"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7393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01693D04-208F-9B45-96CE-D20820BD3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5" y="303817"/>
            <a:ext cx="5049227" cy="378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038BFC65-D567-F64B-B4D1-9343A50BB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626" y="0"/>
            <a:ext cx="6038624" cy="452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𝑆𝑑𝑇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𝑉𝑑𝑃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/>
              <p:nvPr/>
            </p:nvSpPr>
            <p:spPr>
              <a:xfrm>
                <a:off x="649705" y="4660453"/>
                <a:ext cx="10479506" cy="8610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Why is the gas curve steeper in the </a:t>
                </a:r>
                <a:r>
                  <a:rPr lang="en-US" sz="2400" b="1" dirty="0"/>
                  <a:t>temperature</a:t>
                </a:r>
                <a:r>
                  <a:rPr lang="en-US" sz="2400" dirty="0"/>
                  <a:t> direction?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705" y="4660453"/>
                <a:ext cx="10479506" cy="861070"/>
              </a:xfrm>
              <a:prstGeom prst="rect">
                <a:avLst/>
              </a:prstGeom>
              <a:blipFill>
                <a:blip r:embed="rId6"/>
                <a:stretch>
                  <a:fillRect l="-969" t="-7353" b="-13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7733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477AF534-7A51-0746-A81D-4BCEF3C75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5" y="303817"/>
            <a:ext cx="5049227" cy="378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038BFC65-D567-F64B-B4D1-9343A50BB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626" y="0"/>
            <a:ext cx="6038624" cy="452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𝑆𝑑𝑇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𝑉𝑑𝑃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/>
              <p:nvPr/>
            </p:nvSpPr>
            <p:spPr>
              <a:xfrm>
                <a:off x="649705" y="4660453"/>
                <a:ext cx="10479506" cy="19690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Why is the gas curve steeper in the </a:t>
                </a:r>
                <a:r>
                  <a:rPr lang="en-US" sz="2400" b="1" dirty="0"/>
                  <a:t>temperature</a:t>
                </a:r>
                <a:r>
                  <a:rPr lang="en-US" sz="2400" dirty="0"/>
                  <a:t> direction?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Why is the gas curve also steeper in the </a:t>
                </a:r>
                <a:r>
                  <a:rPr lang="en-US" sz="2400" b="1" dirty="0"/>
                  <a:t>pressure</a:t>
                </a:r>
                <a:r>
                  <a:rPr lang="en-US" sz="2400" dirty="0"/>
                  <a:t> direction?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705" y="4660453"/>
                <a:ext cx="10479506" cy="1969065"/>
              </a:xfrm>
              <a:prstGeom prst="rect">
                <a:avLst/>
              </a:prstGeom>
              <a:blipFill>
                <a:blip r:embed="rId6"/>
                <a:stretch>
                  <a:fillRect l="-969" t="-3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6799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F703286B-8715-EE4B-96A0-0E6538579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5" y="303817"/>
            <a:ext cx="5049227" cy="378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038BFC65-D567-F64B-B4D1-9343A50BB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626" y="0"/>
            <a:ext cx="6038624" cy="452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𝑆𝑑𝑇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𝑉𝑑𝑃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/>
              <p:nvPr/>
            </p:nvSpPr>
            <p:spPr>
              <a:xfrm>
                <a:off x="649705" y="4660453"/>
                <a:ext cx="10479506" cy="199913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Why is the gas curve steeper in the </a:t>
                </a:r>
                <a:r>
                  <a:rPr lang="en-US" sz="2400" b="1" dirty="0"/>
                  <a:t>temperature</a:t>
                </a:r>
                <a:r>
                  <a:rPr lang="en-US" sz="2400" dirty="0"/>
                  <a:t> direction?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Why is the gas curve also steeper in the </a:t>
                </a:r>
                <a:r>
                  <a:rPr lang="en-US" sz="2400" b="1" dirty="0"/>
                  <a:t>pressure</a:t>
                </a:r>
                <a:r>
                  <a:rPr lang="en-US" sz="2400" dirty="0"/>
                  <a:t> direction?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705" y="4660453"/>
                <a:ext cx="10479506" cy="1999137"/>
              </a:xfrm>
              <a:prstGeom prst="rect">
                <a:avLst/>
              </a:prstGeom>
              <a:blipFill>
                <a:blip r:embed="rId6"/>
                <a:stretch>
                  <a:fillRect l="-969" t="-3165" b="-44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899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00BC784D-40F2-9540-BB36-224D7D6CD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5" y="303817"/>
            <a:ext cx="5049227" cy="378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038BFC65-D567-F64B-B4D1-9343A50BB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626" y="0"/>
            <a:ext cx="6038624" cy="452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1190972" y="4360750"/>
                <a:ext cx="9043517" cy="920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p>
                          </m:s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p>
                          </m:sSup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𝑆𝑑𝑇</m:t>
                          </m:r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p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p>
                          </m:sSup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𝑉𝑑𝑃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0972" y="4360750"/>
                <a:ext cx="9043517" cy="920637"/>
              </a:xfrm>
              <a:prstGeom prst="rect">
                <a:avLst/>
              </a:prstGeom>
              <a:blipFill>
                <a:blip r:embed="rId5"/>
                <a:stretch>
                  <a:fillRect t="-161644" b="-2383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34FCE47-9781-754F-A7F3-1A1F87FECC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750" y="5427924"/>
            <a:ext cx="11112500" cy="584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9C35C2-96B5-224D-A1A9-79E057F0F6F7}"/>
              </a:ext>
            </a:extLst>
          </p:cNvPr>
          <p:cNvSpPr txBox="1"/>
          <p:nvPr/>
        </p:nvSpPr>
        <p:spPr>
          <a:xfrm>
            <a:off x="539750" y="6211669"/>
            <a:ext cx="10345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See: </a:t>
            </a:r>
            <a:r>
              <a:rPr lang="en-US" dirty="0">
                <a:hlinkClick r:id="rId7"/>
              </a:rPr>
              <a:t>https://en.wikipedia.org/wiki/Standard_Gibbs_free_energy_of_formation</a:t>
            </a:r>
            <a:r>
              <a:rPr lang="en-US" dirty="0"/>
              <a:t>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E822518-C6AC-C947-9619-FA5B42A4E318}"/>
              </a:ext>
            </a:extLst>
          </p:cNvPr>
          <p:cNvCxnSpPr>
            <a:cxnSpLocks/>
          </p:cNvCxnSpPr>
          <p:nvPr/>
        </p:nvCxnSpPr>
        <p:spPr>
          <a:xfrm flipV="1">
            <a:off x="4270549" y="4981074"/>
            <a:ext cx="217230" cy="446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0AC7C4A-5C02-C440-A411-BB19C9809F87}"/>
                  </a:ext>
                </a:extLst>
              </p:cNvPr>
              <p:cNvSpPr txBox="1"/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𝑆𝑑𝑇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𝑉𝑑𝑃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0AC7C4A-5C02-C440-A411-BB19C9809F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57" y="3967743"/>
                <a:ext cx="9043517" cy="46166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749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B25E66D-A41A-DE47-95C0-4FA5F3E12EF0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2. G(T,P) thermodynamic surfaces and the 2</a:t>
            </a:r>
            <a:r>
              <a:rPr lang="en-US" sz="2400" b="1" baseline="30000" dirty="0"/>
              <a:t>nd</a:t>
            </a:r>
            <a:r>
              <a:rPr lang="en-US" sz="2400" b="1" dirty="0"/>
              <a:t> Law</a:t>
            </a:r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60CF9B-B6EC-6441-AF7B-79B96ABD2686}"/>
                  </a:ext>
                </a:extLst>
              </p:cNvPr>
              <p:cNvSpPr txBox="1"/>
              <p:nvPr/>
            </p:nvSpPr>
            <p:spPr>
              <a:xfrm>
                <a:off x="240631" y="574415"/>
                <a:ext cx="11710737" cy="59049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900" dirty="0"/>
                  <a:t>2</a:t>
                </a:r>
                <a:r>
                  <a:rPr lang="en-US" sz="1900" baseline="30000" dirty="0"/>
                  <a:t>nd</a:t>
                </a:r>
                <a:r>
                  <a:rPr lang="en-US" sz="1900" dirty="0"/>
                  <a:t> Law says </a:t>
                </a:r>
                <a:r>
                  <a:rPr lang="en-US" sz="1900" dirty="0">
                    <a:solidFill>
                      <a:schemeClr val="tx1"/>
                    </a:solidFill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the </a:t>
                </a:r>
                <a:r>
                  <a:rPr lang="en-US" sz="1900" b="1" dirty="0">
                    <a:solidFill>
                      <a:schemeClr val="tx1"/>
                    </a:solidFill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criterion for spontaneity </a:t>
                </a:r>
                <a:r>
                  <a:rPr lang="en-US" sz="1900" dirty="0">
                    <a:solidFill>
                      <a:schemeClr val="tx1"/>
                    </a:solidFill>
                    <a:latin typeface="Calibri" panose="020F0502020204030204" pitchFamily="34" charset="0"/>
                    <a:ea typeface="Cambria Math" panose="02040503050406030204" pitchFamily="18" charset="0"/>
                    <a:cs typeface="Calibri" panose="020F0502020204030204" pitchFamily="34" charset="0"/>
                  </a:rPr>
                  <a:t>is </a:t>
                </a:r>
                <a14:m>
                  <m:oMath xmlns:m="http://schemas.openxmlformats.org/officeDocument/2006/math"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19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19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𝒕𝒐𝒕</m:t>
                        </m:r>
                      </m:sub>
                    </m:sSub>
                    <m:r>
                      <a:rPr lang="en-US" sz="19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9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9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𝑺</m:t>
                    </m:r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9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𝒔𝒖𝒓𝒓</m:t>
                        </m:r>
                      </m:sub>
                    </m:sSub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sz="1900" dirty="0"/>
                  <a:t>. Next  we’ll use the thermodynamic definition of entropy, </a:t>
                </a:r>
                <a14:m>
                  <m:oMath xmlns:m="http://schemas.openxmlformats.org/officeDocument/2006/math">
                    <m:r>
                      <a:rPr lang="en-US" sz="19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19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𝒔𝒖𝒓𝒓</m:t>
                        </m:r>
                      </m:sub>
                    </m:sSub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19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900" b="0" i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den>
                    </m:f>
                  </m:oMath>
                </a14:m>
                <a:r>
                  <a:rPr lang="en-US" sz="1900" dirty="0"/>
                  <a:t>, which holds for processes that take place at a </a:t>
                </a:r>
                <a:r>
                  <a:rPr lang="en-US" sz="1900" b="1" dirty="0"/>
                  <a:t>constant pressure</a:t>
                </a:r>
                <a:r>
                  <a:rPr lang="en-US" sz="1900" dirty="0"/>
                  <a:t>. So now the 2</a:t>
                </a:r>
                <a:r>
                  <a:rPr lang="en-US" sz="1900" baseline="30000" dirty="0"/>
                  <a:t>nd</a:t>
                </a:r>
                <a:r>
                  <a:rPr lang="en-US" sz="1900" dirty="0"/>
                  <a:t> Law says</a:t>
                </a:r>
              </a:p>
              <a:p>
                <a:endParaRPr lang="en-US" sz="19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sz="19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9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num>
                      <m:den>
                        <m:r>
                          <a:rPr lang="en-US" sz="19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sz="1900" dirty="0"/>
                  <a:t> </a:t>
                </a:r>
              </a:p>
              <a:p>
                <a:pPr algn="ctr"/>
                <a:r>
                  <a:rPr lang="en-US" sz="1900" dirty="0"/>
                  <a:t>(spontaneous processes, constant </a:t>
                </a:r>
                <a14:m>
                  <m:oMath xmlns:m="http://schemas.openxmlformats.org/officeDocument/2006/math">
                    <m:r>
                      <a:rPr lang="en-US" sz="19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1900" dirty="0"/>
                  <a:t>)</a:t>
                </a:r>
              </a:p>
              <a:p>
                <a:endParaRPr lang="en-US" sz="1900" dirty="0"/>
              </a:p>
              <a:p>
                <a:r>
                  <a:rPr lang="en-US" sz="1900" dirty="0"/>
                  <a:t>Next we’re going to multiply both sides by </a:t>
                </a:r>
                <a14:m>
                  <m:oMath xmlns:m="http://schemas.openxmlformats.org/officeDocument/2006/math">
                    <m:r>
                      <a:rPr lang="en-US" sz="1900" b="0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19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1900" dirty="0"/>
                  <a:t>. That changes the direction of the inequality, yielding </a:t>
                </a:r>
              </a:p>
              <a:p>
                <a:endParaRPr lang="en-US" sz="19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9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19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sz="19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1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𝑯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19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sz="1900" dirty="0"/>
              </a:p>
              <a:p>
                <a:endParaRPr lang="en-US" sz="1900" dirty="0"/>
              </a:p>
              <a:p>
                <a:r>
                  <a:rPr lang="en-US" sz="1900" dirty="0"/>
                  <a:t>How does this relate to Gibbs? Since </a:t>
                </a:r>
                <a14:m>
                  <m:oMath xmlns:m="http://schemas.openxmlformats.org/officeDocument/2006/math"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𝑻𝑺</m:t>
                    </m:r>
                  </m:oMath>
                </a14:m>
                <a:r>
                  <a:rPr lang="en-US" sz="1900" dirty="0"/>
                  <a:t>, </a:t>
                </a:r>
              </a:p>
              <a:p>
                <a:endParaRPr lang="en-US" sz="19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𝑮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9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𝐻</m:t>
                      </m:r>
                      <m:r>
                        <a:rPr lang="en-US" sz="19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−∆</m:t>
                      </m:r>
                      <m:d>
                        <m:dPr>
                          <m:ctrlPr>
                            <a:rPr lang="en-US" sz="19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9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𝑇𝑆</m:t>
                          </m:r>
                        </m:e>
                      </m:d>
                      <m:r>
                        <a:rPr lang="en-US" sz="19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𝑯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19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</m:t>
                      </m:r>
                    </m:oMath>
                  </m:oMathPara>
                </a14:m>
                <a:endParaRPr lang="en-US" sz="1900" dirty="0"/>
              </a:p>
              <a:p>
                <a:endParaRPr lang="en-US" sz="1900" dirty="0"/>
              </a:p>
              <a:p>
                <a:r>
                  <a:rPr lang="en-US" sz="1900" dirty="0"/>
                  <a:t>where the second equality applies to processes that take place at </a:t>
                </a:r>
                <a:r>
                  <a:rPr lang="en-US" sz="1900" b="1" dirty="0"/>
                  <a:t>constant temperature</a:t>
                </a:r>
                <a:r>
                  <a:rPr lang="en-US" sz="1900" dirty="0"/>
                  <a:t>. So … the criterion for spontaneity for processes that take place at a constant temperature </a:t>
                </a:r>
                <a:r>
                  <a:rPr lang="en-US" sz="1900" i="1" dirty="0"/>
                  <a:t>and</a:t>
                </a:r>
                <a:r>
                  <a:rPr lang="en-US" sz="1900" dirty="0"/>
                  <a:t> pressure is </a:t>
                </a:r>
              </a:p>
              <a:p>
                <a:endParaRPr lang="en-US" sz="19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𝑮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19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n-US" sz="1900" dirty="0"/>
                  <a:t> </a:t>
                </a:r>
              </a:p>
              <a:p>
                <a:pPr algn="ctr"/>
                <a:r>
                  <a:rPr lang="en-US" sz="1900" b="1" dirty="0"/>
                  <a:t>(spontaneous processes, constant </a:t>
                </a:r>
                <a14:m>
                  <m:oMath xmlns:m="http://schemas.openxmlformats.org/officeDocument/2006/math"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sz="1900" b="1" dirty="0"/>
                  <a:t> and </a:t>
                </a:r>
                <a14:m>
                  <m:oMath xmlns:m="http://schemas.openxmlformats.org/officeDocument/2006/math">
                    <m:r>
                      <a:rPr lang="en-US" sz="19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n-US" sz="1900" b="1" dirty="0"/>
                  <a:t>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60CF9B-B6EC-6441-AF7B-79B96ABD2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631" y="574415"/>
                <a:ext cx="11710737" cy="5904950"/>
              </a:xfrm>
              <a:prstGeom prst="rect">
                <a:avLst/>
              </a:prstGeom>
              <a:blipFill>
                <a:blip r:embed="rId3"/>
                <a:stretch>
                  <a:fillRect l="-433" t="-644" r="-216" b="-6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5959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F853F7-3643-0149-8EC7-2F9DA8041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003"/>
            <a:ext cx="5853150" cy="5411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C80-C1D3-4E42-AF9E-07E734DBC8FC}"/>
                  </a:ext>
                </a:extLst>
              </p:cNvPr>
              <p:cNvSpPr txBox="1"/>
              <p:nvPr/>
            </p:nvSpPr>
            <p:spPr>
              <a:xfrm>
                <a:off x="6123709" y="700258"/>
                <a:ext cx="5555673" cy="57225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Favorability and spontaneity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</m:oMath>
                </a14:m>
                <a:r>
                  <a:rPr lang="en-US" sz="2400" dirty="0"/>
                  <a:t>, liquid is thermodynamically favored; gas will spontaneously condense. Seen here to occur at </a:t>
                </a:r>
                <a:r>
                  <a:rPr lang="en-US" sz="2400" b="1" dirty="0"/>
                  <a:t>low T</a:t>
                </a:r>
                <a:r>
                  <a:rPr lang="en-US" sz="2400" dirty="0"/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, gas is thermodynamically favored; liquid will spontaneously vaporize. Seen here to occur at </a:t>
                </a:r>
                <a:r>
                  <a:rPr lang="en-US" sz="2400" b="1" dirty="0"/>
                  <a:t>high T</a:t>
                </a:r>
                <a:r>
                  <a:rPr lang="en-US" sz="2400" dirty="0"/>
                  <a:t>.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Equilibrium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, equilibrium … if you look down, you can see Clausius-Clapeyron!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321C80-C1D3-4E42-AF9E-07E734DBC8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3709" y="700258"/>
                <a:ext cx="5555673" cy="5722529"/>
              </a:xfrm>
              <a:prstGeom prst="rect">
                <a:avLst/>
              </a:prstGeom>
              <a:blipFill>
                <a:blip r:embed="rId3"/>
                <a:stretch>
                  <a:fillRect l="-1826" t="-887" r="-1826" b="-1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C8ABC1F-1AEE-614E-917D-6C38AC9070FD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2. G(T,P) thermodynamic surfaces and the 2</a:t>
            </a:r>
            <a:r>
              <a:rPr lang="en-US" sz="2400" b="1" baseline="30000" dirty="0"/>
              <a:t>nd</a:t>
            </a:r>
            <a:r>
              <a:rPr lang="en-US" sz="2400" b="1" dirty="0"/>
              <a:t> Law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496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247ED46D-B1A2-274C-9829-96DEAB5AA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C8B9EC-2395-9C43-9DC3-183A39162DAA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 Connection to Clapeyron and Clausius-Clapeyron (phase diagrams)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215A1A-21EC-A04C-9B66-5716AB51F750}"/>
              </a:ext>
            </a:extLst>
          </p:cNvPr>
          <p:cNvSpPr txBox="1"/>
          <p:nvPr/>
        </p:nvSpPr>
        <p:spPr>
          <a:xfrm>
            <a:off x="276726" y="3028641"/>
            <a:ext cx="2466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Hopefully this is easier to see in Python</a:t>
            </a:r>
          </a:p>
        </p:txBody>
      </p:sp>
    </p:spTree>
    <p:extLst>
      <p:ext uri="{BB962C8B-B14F-4D97-AF65-F5344CB8AC3E}">
        <p14:creationId xmlns:p14="http://schemas.microsoft.com/office/powerpoint/2010/main" val="655497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1958</Words>
  <Application>Microsoft Macintosh PowerPoint</Application>
  <PresentationFormat>Widescreen</PresentationFormat>
  <Paragraphs>219</Paragraphs>
  <Slides>29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60</cp:revision>
  <dcterms:created xsi:type="dcterms:W3CDTF">2021-11-15T15:41:40Z</dcterms:created>
  <dcterms:modified xsi:type="dcterms:W3CDTF">2021-11-19T14:36:49Z</dcterms:modified>
</cp:coreProperties>
</file>

<file path=docProps/thumbnail.jpeg>
</file>